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1" r:id="rId3"/>
    <p:sldId id="282" r:id="rId4"/>
    <p:sldId id="272" r:id="rId5"/>
    <p:sldId id="283" r:id="rId6"/>
    <p:sldId id="284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kcja domyślna" id="{263641C4-3A55-436C-98CB-2D7B17B68B55}">
          <p14:sldIdLst>
            <p14:sldId id="256"/>
            <p14:sldId id="257"/>
            <p14:sldId id="258"/>
            <p14:sldId id="261"/>
            <p14:sldId id="263"/>
            <p14:sldId id="262"/>
            <p14:sldId id="259"/>
            <p14:sldId id="260"/>
            <p14:sldId id="264"/>
            <p14:sldId id="265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78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pPr/>
              <a:t>2018-12-23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2347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234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2347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2347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2347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latin typeface="Arial Black" pitchFamily="34" charset="0"/>
              </a:rPr>
              <a:t>Wspomaganie </a:t>
            </a:r>
            <a:r>
              <a:rPr lang="pl-PL" sz="3600" b="1" dirty="0" smtClean="0">
                <a:latin typeface="Arial Black" pitchFamily="34" charset="0"/>
              </a:rPr>
              <a:t>szkół w rozwoju kompetencji matematyczno – przyrodniczych uczniów – </a:t>
            </a:r>
            <a:r>
              <a:rPr lang="pl-PL" sz="3600" dirty="0" smtClean="0">
                <a:latin typeface="Arial Black" pitchFamily="34" charset="0"/>
              </a:rPr>
              <a:t/>
            </a:r>
            <a:br>
              <a:rPr lang="pl-PL" sz="3600" dirty="0" smtClean="0">
                <a:latin typeface="Arial Black" pitchFamily="34" charset="0"/>
              </a:rPr>
            </a:br>
            <a:r>
              <a:rPr lang="pl-PL" sz="3600" b="1" dirty="0" smtClean="0">
                <a:latin typeface="Arial Black" pitchFamily="34" charset="0"/>
              </a:rPr>
              <a:t>III etap edukacyjny </a:t>
            </a:r>
            <a:endParaRPr lang="pl-PL" sz="3600" dirty="0">
              <a:latin typeface="Arial Black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97304"/>
          </a:xfrm>
        </p:spPr>
        <p:txBody>
          <a:bodyPr>
            <a:normAutofit/>
          </a:bodyPr>
          <a:lstStyle/>
          <a:p>
            <a:r>
              <a:rPr lang="pl-PL" b="1" u="sng" dirty="0" smtClean="0"/>
              <a:t>Moduł VII</a:t>
            </a:r>
            <a:r>
              <a:rPr lang="pl-PL" b="1" dirty="0" smtClean="0"/>
              <a:t> </a:t>
            </a:r>
            <a:endParaRPr lang="pl-PL" dirty="0" smtClean="0"/>
          </a:p>
          <a:p>
            <a:r>
              <a:rPr lang="pl-PL" b="1" cap="all" dirty="0" smtClean="0"/>
              <a:t>Środki dydaktyczne służące rozwijanie kompetencji matematyczno-przyrodniczych na III etapie edukacyjnym</a:t>
            </a:r>
            <a:endParaRPr lang="pl-PL" dirty="0" smtClean="0"/>
          </a:p>
          <a:p>
            <a:r>
              <a:rPr lang="pl-PL" b="1" dirty="0" smtClean="0"/>
              <a:t>VII.1. 	Środki dydaktyczne służące rozwijanie kompetencji matematyczno-przyrodniczych na III etapie edukacyjnym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544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88304" y="1052186"/>
            <a:ext cx="10649607" cy="3858016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pl-PL" dirty="0" smtClean="0"/>
              <a:t>Nowoczesna pedagogika obficie czerpie z 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teorii </a:t>
            </a:r>
            <a:r>
              <a:rPr lang="pl-PL" b="1" dirty="0" err="1" smtClean="0">
                <a:latin typeface="Arial" pitchFamily="34" charset="0"/>
                <a:cs typeface="Arial" pitchFamily="34" charset="0"/>
              </a:rPr>
              <a:t>scaffoldingu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 (rusztowań)</a:t>
            </a:r>
            <a:r>
              <a:rPr lang="pl-PL" dirty="0" smtClean="0"/>
              <a:t>, która została sformułowana w pierwotnej postaci przez Jerome Brunera w połowie ubiegłego stulecia. W uproszczeniu - rusztowaniem jest takie wsparcie udzielane przez nauczyciela uczniowi rozwiązującemu problem, aby nie zmienić natury i trudności zasadniczego problemu, ale by umożliwić rozwiązanie go dzięki pomocy lub wyręczeniu ucznia w pewnych czynnościach składowych. 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0671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626301" y="1114817"/>
            <a:ext cx="1070975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Strategia rusztowań została zaadaptowana przez Bernharda </a:t>
            </a:r>
            <a:r>
              <a:rPr lang="pl-PL" sz="2800" dirty="0" err="1" smtClean="0"/>
              <a:t>Kutzlera</a:t>
            </a:r>
            <a:r>
              <a:rPr lang="pl-PL" sz="2800" dirty="0" smtClean="0"/>
              <a:t> do warunków nauczania wspomaganego technologią informacyjną. W ujęciu </a:t>
            </a:r>
            <a:r>
              <a:rPr lang="pl-PL" sz="2800" dirty="0" err="1" smtClean="0"/>
              <a:t>Kutzlera</a:t>
            </a:r>
            <a:r>
              <a:rPr lang="pl-PL" sz="2800" dirty="0" smtClean="0"/>
              <a:t> </a:t>
            </a:r>
            <a:r>
              <a:rPr lang="pl-PL" sz="2800" b="1" dirty="0" smtClean="0"/>
              <a:t>rolę rusztowania </a:t>
            </a:r>
            <a:r>
              <a:rPr lang="pl-PL" sz="2800" dirty="0" smtClean="0"/>
              <a:t>wspomagającego zbyt skomplikowane procesy rozumowania matematycznego </a:t>
            </a:r>
            <a:r>
              <a:rPr lang="pl-PL" sz="2800" b="1" dirty="0" smtClean="0"/>
              <a:t>ma spełniać odpowiednio przygotowane oprogramowanie kalkulatora graficznego lub komputera</a:t>
            </a:r>
            <a:r>
              <a:rPr lang="pl-PL" sz="2800" dirty="0" smtClean="0"/>
              <a:t>. Uczący się może samodzielnie rozwiązywać stosunkowo skomplikowane problemy, przekraczając barierę własnej niekompetencji w zakresie niektórych koniecznych do wykonania prostszych operacji składowych dzięki temu, że wykonanie tych operacji zleca maszynie. </a:t>
            </a:r>
            <a:br>
              <a:rPr lang="pl-PL" sz="2800" dirty="0" smtClean="0"/>
            </a:b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671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01873" y="1183750"/>
            <a:ext cx="10634597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l-PL" sz="2800" dirty="0" smtClean="0"/>
              <a:t>Zasadnicze znaczenie </a:t>
            </a:r>
            <a:r>
              <a:rPr lang="pl-PL" sz="2800" dirty="0" err="1" smtClean="0"/>
              <a:t>Kutzler</a:t>
            </a:r>
            <a:r>
              <a:rPr lang="pl-PL" sz="2800" dirty="0" smtClean="0"/>
              <a:t> przypisał otwarciu drogi rozwoju oraz możliwości osiągania motywującego sukcesu dzięki wsparciu technologii informacyjnej. Dziś </a:t>
            </a:r>
            <a:r>
              <a:rPr lang="pl-PL" sz="2800" dirty="0" err="1" smtClean="0"/>
              <a:t>Kutzler</a:t>
            </a:r>
            <a:r>
              <a:rPr lang="pl-PL" sz="2800" dirty="0" smtClean="0"/>
              <a:t> wpisuje do katalogu działań swojej metody rusztowań </a:t>
            </a:r>
            <a:r>
              <a:rPr lang="pl-PL" sz="2800" b="1" dirty="0" smtClean="0"/>
              <a:t>każdą pedagogicznie uzasadnioną sekwencję działań z komputerem dla celów trywializacji, eksperymentowania, wizualizacji, ułatwienia koncentracji albo też dla automatyzacji lub kompensacji</a:t>
            </a:r>
            <a:r>
              <a:rPr lang="pl-PL" sz="2800" dirty="0" smtClean="0"/>
              <a:t> </a:t>
            </a: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6713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713983" y="1039660"/>
            <a:ext cx="1092269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W klasycznym ujęciu Brunera rusztowanie tworzy człowiek (nauczyciel), a celem ostatecznym procesu jest usunięcie tego rusztowania i przejście ucznia od działania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interpsychologicznego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do działania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intrapsychologicznego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. Inaczej u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Kutzlera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- rusztowaniem jest maszyna. </a:t>
            </a: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6713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713983" y="1127342"/>
            <a:ext cx="1092269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Wydaje się, że dziś atrakcyjnym celem procesu nauczania metodą rusztowań może być osiągnięcie przez uczącego się kompetencji samodzielnego budowania rusztowań nie po to, by je następnie likwidować, a więc nie po to, by uczyć się czegoś, co może wykonać komputer. Przeciwnie - po to, by nauczyć się rusztowania samodzielnie budować oraz trwale i efektywnie stosować, a więc by efektywniej skupiać się tylko na tym, czego komputer wykonać nie może i co jest wyłączną domeną działalności ludzkiej. </a:t>
            </a: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671307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306</Words>
  <Application>Microsoft Office PowerPoint</Application>
  <PresentationFormat>Niestandardowy</PresentationFormat>
  <Paragraphs>20</Paragraphs>
  <Slides>6</Slides>
  <Notes>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Wspomaganie szkół w rozwoju kompetencji matematyczno – przyrodniczych uczniów –  III etap edukacyjny 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Domownicy</cp:lastModifiedBy>
  <cp:revision>51</cp:revision>
  <dcterms:created xsi:type="dcterms:W3CDTF">2018-12-02T13:14:09Z</dcterms:created>
  <dcterms:modified xsi:type="dcterms:W3CDTF">2018-12-23T16:15:59Z</dcterms:modified>
</cp:coreProperties>
</file>